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752" r:id="rId2"/>
    <p:sldId id="2751" r:id="rId3"/>
    <p:sldId id="2761" r:id="rId4"/>
    <p:sldId id="2758" r:id="rId5"/>
    <p:sldId id="2746" r:id="rId6"/>
    <p:sldId id="947" r:id="rId7"/>
    <p:sldId id="2753" r:id="rId8"/>
    <p:sldId id="2754" r:id="rId9"/>
    <p:sldId id="2755" r:id="rId10"/>
    <p:sldId id="382" r:id="rId11"/>
    <p:sldId id="383" r:id="rId12"/>
    <p:sldId id="2745" r:id="rId13"/>
    <p:sldId id="2750" r:id="rId14"/>
    <p:sldId id="2748" r:id="rId15"/>
    <p:sldId id="2749" r:id="rId16"/>
    <p:sldId id="384" r:id="rId17"/>
    <p:sldId id="385" r:id="rId18"/>
    <p:sldId id="386" r:id="rId19"/>
    <p:sldId id="387" r:id="rId20"/>
    <p:sldId id="388" r:id="rId21"/>
    <p:sldId id="389" r:id="rId22"/>
    <p:sldId id="390" r:id="rId23"/>
    <p:sldId id="391" r:id="rId24"/>
    <p:sldId id="394" r:id="rId25"/>
    <p:sldId id="395" r:id="rId26"/>
    <p:sldId id="396" r:id="rId27"/>
    <p:sldId id="2756" r:id="rId28"/>
    <p:sldId id="2757" r:id="rId29"/>
    <p:sldId id="2760" r:id="rId30"/>
    <p:sldId id="2759" r:id="rId31"/>
    <p:sldId id="2739" r:id="rId32"/>
    <p:sldId id="274" r:id="rId33"/>
    <p:sldId id="275" r:id="rId34"/>
    <p:sldId id="276" r:id="rId35"/>
    <p:sldId id="277" r:id="rId36"/>
    <p:sldId id="256" r:id="rId37"/>
    <p:sldId id="2743" r:id="rId38"/>
    <p:sldId id="257" r:id="rId39"/>
    <p:sldId id="2744" r:id="rId40"/>
    <p:sldId id="2740" r:id="rId41"/>
    <p:sldId id="897" r:id="rId42"/>
    <p:sldId id="2741" r:id="rId43"/>
    <p:sldId id="902" r:id="rId44"/>
    <p:sldId id="899" r:id="rId45"/>
    <p:sldId id="898" r:id="rId46"/>
    <p:sldId id="406" r:id="rId47"/>
    <p:sldId id="351" r:id="rId48"/>
    <p:sldId id="407" r:id="rId49"/>
    <p:sldId id="2742" r:id="rId50"/>
    <p:sldId id="404" r:id="rId51"/>
    <p:sldId id="392" r:id="rId52"/>
    <p:sldId id="39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6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60"/>
            <p14:sldId id="2759"/>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49"/>
    <p:restoredTop sz="83700" autoAdjust="0"/>
  </p:normalViewPr>
  <p:slideViewPr>
    <p:cSldViewPr snapToGrid="0" snapToObjects="1">
      <p:cViewPr varScale="1">
        <p:scale>
          <a:sx n="132" d="100"/>
          <a:sy n="132" d="100"/>
        </p:scale>
        <p:origin x="168" y="192"/>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37240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398557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44308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37</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39</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52</a:t>
            </a:fld>
            <a:endParaRPr lang="en-US"/>
          </a:p>
        </p:txBody>
      </p:sp>
    </p:spTree>
    <p:extLst>
      <p:ext uri="{BB962C8B-B14F-4D97-AF65-F5344CB8AC3E}">
        <p14:creationId xmlns:p14="http://schemas.microsoft.com/office/powerpoint/2010/main" val="329591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11/1/20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11/1/20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11/1/20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11/1/20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11/1/20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11/1/20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11/1/20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11/1/20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11/1/20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11/1/20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11/1/20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11/1/20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longnow.org/clock/"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hyperlink" Target="https://lamport.azurewebsites.net/pubs/time-clocks.pdf" TargetMode="Externa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9.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8.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t=199"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youtu.be/p3q5zWCw8J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0.emf"/><Relationship Id="rId4"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3.e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4.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5.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5.jpeg"/><Relationship Id="rId5" Type="http://schemas.openxmlformats.org/officeDocument/2006/relationships/image" Target="../media/image36.emf"/><Relationship Id="rId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7.emf"/><Relationship Id="rId5" Type="http://schemas.openxmlformats.org/officeDocument/2006/relationships/oleObject" Target="../embeddings/oleObject12.bin"/><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27.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PVad0c2cljo?t=578"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uvtIhpGeRq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wJ-pu6Iq0B8?t=80"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youtu.be/5vzymaIabWI?t=13"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iff"/><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hyperlink" Target="https://www.123rf.com/stock-photo/metronome.html?imgtype=0&amp;sti=n66owgg105req344ai|&amp;mediapopup=1154850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10.png"/><Relationship Id="rId4" Type="http://schemas.openxmlformats.org/officeDocument/2006/relationships/hyperlink" Target="https://www.kth.se/social/upload/507d1d3af276540519000002/Moore%27s%20%20law.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en.wikipedia.org/wiki/File:Raymond_Kurzweil_Fantastic_Voyage.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10</a:t>
            </a:fld>
            <a:endParaRPr lang="en-US"/>
          </a:p>
        </p:txBody>
      </p:sp>
    </p:spTree>
    <p:extLst>
      <p:ext uri="{BB962C8B-B14F-4D97-AF65-F5344CB8AC3E}">
        <p14:creationId xmlns:p14="http://schemas.microsoft.com/office/powerpoint/2010/main" val="191571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11</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164057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341987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53921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620563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63"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16</a:t>
            </a:fld>
            <a:endParaRPr lang="en-US"/>
          </a:p>
        </p:txBody>
      </p:sp>
    </p:spTree>
    <p:extLst>
      <p:ext uri="{BB962C8B-B14F-4D97-AF65-F5344CB8AC3E}">
        <p14:creationId xmlns:p14="http://schemas.microsoft.com/office/powerpoint/2010/main" val="32420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87"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813"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dirty="0">
                  <a:solidFill>
                    <a:srgbClr val="000000"/>
                  </a:solidFill>
                </a:rPr>
                <a:t>out(t) = out(t-1) ?</a:t>
              </a:r>
              <a:endParaRPr lang="en-US" altLang="en-US" dirty="0">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814"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2142037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837"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838"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142303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5"/>
              </a:rPr>
              <a:t>https://</a:t>
            </a:r>
            <a:r>
              <a:rPr lang="en-US" altLang="zh-CN" sz="2000" dirty="0" err="1">
                <a:latin typeface="Comic Sans MS" panose="030F0702030302020204" pitchFamily="66" charset="0"/>
                <a:hlinkClick r:id="rId5"/>
              </a:rPr>
              <a:t>youtu.be</a:t>
            </a:r>
            <a:r>
              <a:rPr lang="en-US" altLang="zh-CN" sz="2000" dirty="0">
                <a:latin typeface="Comic Sans MS" panose="030F0702030302020204" pitchFamily="66" charset="0"/>
                <a:hlinkClick r:id="rId5"/>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61"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62"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4017399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3110007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83"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611638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707"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1342738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31"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3730121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57"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58"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1340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81"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82"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274805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08540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28</a:t>
            </a:fld>
            <a:endParaRPr lang="en-US"/>
          </a:p>
        </p:txBody>
      </p:sp>
    </p:spTree>
    <p:extLst>
      <p:ext uri="{BB962C8B-B14F-4D97-AF65-F5344CB8AC3E}">
        <p14:creationId xmlns:p14="http://schemas.microsoft.com/office/powerpoint/2010/main" val="3360342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How does DRAM work?</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https://youtu.be/PVad0c2cljo?t=578</a:t>
            </a:r>
            <a:endParaRPr lang="en-TW" dirty="0"/>
          </a:p>
        </p:txBody>
      </p:sp>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29</a:t>
            </a:fld>
            <a:endParaRPr lang="en-US"/>
          </a:p>
        </p:txBody>
      </p:sp>
      <p:pic>
        <p:nvPicPr>
          <p:cNvPr id="4" name="Picture 3">
            <a:hlinkClick r:id="rId3"/>
            <a:extLst>
              <a:ext uri="{FF2B5EF4-FFF2-40B4-BE49-F238E27FC236}">
                <a16:creationId xmlns:a16="http://schemas.microsoft.com/office/drawing/2014/main" id="{1F0994AB-7455-4645-9B37-9659498D6638}"/>
              </a:ext>
            </a:extLst>
          </p:cNvPr>
          <p:cNvPicPr>
            <a:picLocks noChangeAspect="1"/>
          </p:cNvPicPr>
          <p:nvPr/>
        </p:nvPicPr>
        <p:blipFill>
          <a:blip r:embed="rId4"/>
          <a:stretch>
            <a:fillRect/>
          </a:stretch>
        </p:blipFill>
        <p:spPr>
          <a:xfrm>
            <a:off x="2876139" y="996599"/>
            <a:ext cx="6033322" cy="5054230"/>
          </a:xfrm>
          <a:prstGeom prst="rect">
            <a:avLst/>
          </a:prstGeom>
        </p:spPr>
      </p:pic>
    </p:spTree>
    <p:extLst>
      <p:ext uri="{BB962C8B-B14F-4D97-AF65-F5344CB8AC3E}">
        <p14:creationId xmlns:p14="http://schemas.microsoft.com/office/powerpoint/2010/main" val="367765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normAutofit fontScale="90000"/>
          </a:bodyPr>
          <a:lstStyle/>
          <a:p>
            <a:r>
              <a:rPr lang="en-US" altLang="zh-CN" dirty="0">
                <a:latin typeface="Arial" panose="020B0604020202020204" pitchFamily="34" charset="0"/>
              </a:rPr>
              <a:t>Prof. Christoph Reichenbach</a:t>
            </a:r>
            <a:br>
              <a:rPr lang="en-US" altLang="zh-CN" dirty="0">
                <a:latin typeface="Arial" panose="020B0604020202020204" pitchFamily="34" charset="0"/>
              </a:rPr>
            </a:br>
            <a:r>
              <a:rPr lang="en-US" altLang="zh-CN" sz="1800" dirty="0">
                <a:latin typeface="Arial" panose="020B0604020202020204" pitchFamily="34" charset="0"/>
              </a:rPr>
              <a:t>Goethe University Frankfurt</a:t>
            </a:r>
            <a:br>
              <a:rPr lang="en-US" altLang="zh-CN" sz="1800" dirty="0">
                <a:latin typeface="Arial" panose="020B0604020202020204" pitchFamily="34" charset="0"/>
              </a:rPr>
            </a:br>
            <a:r>
              <a:rPr lang="en-US" altLang="zh-CN" sz="1300" dirty="0">
                <a:latin typeface="Arial" panose="020B0604020202020204" pitchFamily="34" charset="0"/>
              </a:rPr>
              <a:t>Software Engineering and Programming Language</a:t>
            </a:r>
            <a:endParaRPr lang="zh-CN" altLang="en-US" sz="1800"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pic>
        <p:nvPicPr>
          <p:cNvPr id="2" name="Picture 1">
            <a:hlinkClick r:id="rId3"/>
            <a:extLst>
              <a:ext uri="{FF2B5EF4-FFF2-40B4-BE49-F238E27FC236}">
                <a16:creationId xmlns:a16="http://schemas.microsoft.com/office/drawing/2014/main" id="{6BEB69A9-1CAF-404D-B44C-2FC62EF90830}"/>
              </a:ext>
            </a:extLst>
          </p:cNvPr>
          <p:cNvPicPr>
            <a:picLocks noChangeAspect="1"/>
          </p:cNvPicPr>
          <p:nvPr/>
        </p:nvPicPr>
        <p:blipFill>
          <a:blip r:embed="rId4"/>
          <a:stretch>
            <a:fillRect/>
          </a:stretch>
        </p:blipFill>
        <p:spPr>
          <a:xfrm>
            <a:off x="4089434" y="2002055"/>
            <a:ext cx="5233098" cy="3677312"/>
          </a:xfrm>
          <a:prstGeom prst="rect">
            <a:avLst/>
          </a:prstGeom>
        </p:spPr>
      </p:pic>
      <p:sp>
        <p:nvSpPr>
          <p:cNvPr id="4" name="TextBox 3">
            <a:extLst>
              <a:ext uri="{FF2B5EF4-FFF2-40B4-BE49-F238E27FC236}">
                <a16:creationId xmlns:a16="http://schemas.microsoft.com/office/drawing/2014/main" id="{939DD8B8-286F-A940-8EB8-67D8031B5EBE}"/>
              </a:ext>
            </a:extLst>
          </p:cNvPr>
          <p:cNvSpPr txBox="1"/>
          <p:nvPr/>
        </p:nvSpPr>
        <p:spPr>
          <a:xfrm>
            <a:off x="4215865" y="6092792"/>
            <a:ext cx="3768980" cy="369332"/>
          </a:xfrm>
          <a:prstGeom prst="rect">
            <a:avLst/>
          </a:prstGeom>
          <a:noFill/>
        </p:spPr>
        <p:txBody>
          <a:bodyPr wrap="none" rtlCol="0">
            <a:spAutoFit/>
          </a:bodyPr>
          <a:lstStyle/>
          <a:p>
            <a:r>
              <a:rPr lang="en-US" dirty="0"/>
              <a:t>https://</a:t>
            </a:r>
            <a:r>
              <a:rPr lang="en-US" dirty="0" err="1"/>
              <a:t>youtu.be</a:t>
            </a:r>
            <a:r>
              <a:rPr lang="en-US" dirty="0"/>
              <a:t>/uvtIhpGeRq0?t=83</a:t>
            </a:r>
            <a:endParaRPr lang="en-TW" dirty="0"/>
          </a:p>
        </p:txBody>
      </p:sp>
    </p:spTree>
    <p:extLst>
      <p:ext uri="{BB962C8B-B14F-4D97-AF65-F5344CB8AC3E}">
        <p14:creationId xmlns:p14="http://schemas.microsoft.com/office/powerpoint/2010/main" val="1986014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Memory Access in JavaScript</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https://youtu.be/wJ-pu6Iq0B8?t=80</a:t>
            </a:r>
            <a:endParaRPr lang="en-TW" dirty="0"/>
          </a:p>
        </p:txBody>
      </p:sp>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30</a:t>
            </a:fld>
            <a:endParaRPr lang="en-US"/>
          </a:p>
        </p:txBody>
      </p:sp>
      <p:pic>
        <p:nvPicPr>
          <p:cNvPr id="4" name="Picture 3">
            <a:hlinkClick r:id="rId3"/>
            <a:extLst>
              <a:ext uri="{FF2B5EF4-FFF2-40B4-BE49-F238E27FC236}">
                <a16:creationId xmlns:a16="http://schemas.microsoft.com/office/drawing/2014/main" id="{60B2F5C0-FF62-744A-B9E6-979CFEA3BDFE}"/>
              </a:ext>
            </a:extLst>
          </p:cNvPr>
          <p:cNvPicPr>
            <a:picLocks noChangeAspect="1"/>
          </p:cNvPicPr>
          <p:nvPr/>
        </p:nvPicPr>
        <p:blipFill>
          <a:blip r:embed="rId4"/>
          <a:stretch>
            <a:fillRect/>
          </a:stretch>
        </p:blipFill>
        <p:spPr>
          <a:xfrm>
            <a:off x="1837674" y="1208350"/>
            <a:ext cx="7986425" cy="4961897"/>
          </a:xfrm>
          <a:prstGeom prst="rect">
            <a:avLst/>
          </a:prstGeom>
        </p:spPr>
      </p:pic>
    </p:spTree>
    <p:extLst>
      <p:ext uri="{BB962C8B-B14F-4D97-AF65-F5344CB8AC3E}">
        <p14:creationId xmlns:p14="http://schemas.microsoft.com/office/powerpoint/2010/main" val="917396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2950281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1303384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35164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34</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855889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36</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956036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866441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452688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4</a:t>
            </a:fld>
            <a:endParaRPr lang="en-US"/>
          </a:p>
        </p:txBody>
      </p:sp>
    </p:spTree>
    <p:extLst>
      <p:ext uri="{BB962C8B-B14F-4D97-AF65-F5344CB8AC3E}">
        <p14:creationId xmlns:p14="http://schemas.microsoft.com/office/powerpoint/2010/main" val="2890211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3051657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410956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68453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142460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3961337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654588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3629387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3585629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4171869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77349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1209894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52</a:t>
            </a:fld>
            <a:endParaRPr lang="en-US"/>
          </a:p>
        </p:txBody>
      </p:sp>
    </p:spTree>
    <p:extLst>
      <p:ext uri="{BB962C8B-B14F-4D97-AF65-F5344CB8AC3E}">
        <p14:creationId xmlns:p14="http://schemas.microsoft.com/office/powerpoint/2010/main" val="111933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4103109" y="1287537"/>
            <a:ext cx="3985781" cy="5192486"/>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311947" y="6456422"/>
            <a:ext cx="11568103" cy="369332"/>
          </a:xfrm>
          <a:prstGeom prst="rect">
            <a:avLst/>
          </a:prstGeom>
          <a:noFill/>
        </p:spPr>
        <p:txBody>
          <a:bodyPr wrap="none" rtlCol="0">
            <a:spAutoFit/>
          </a:bodyPr>
          <a:lstStyle/>
          <a:p>
            <a:r>
              <a:rPr lang="en-US" dirty="0"/>
              <a:t>The Original Paper: </a:t>
            </a:r>
            <a:r>
              <a:rPr lang="en-US" dirty="0">
                <a:hlinkClick r:id="rId6"/>
              </a:rPr>
              <a:t>https://newsroom.intel.com/wp-content/uploads/sites/11/2018/05/moores-law-electronics.pdf</a:t>
            </a:r>
            <a:endParaRPr lang="en-TW" dirty="0"/>
          </a:p>
        </p:txBody>
      </p:sp>
    </p:spTree>
    <p:extLst>
      <p:ext uri="{BB962C8B-B14F-4D97-AF65-F5344CB8AC3E}">
        <p14:creationId xmlns:p14="http://schemas.microsoft.com/office/powerpoint/2010/main" val="3152737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9</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14015</TotalTime>
  <Words>3415</Words>
  <Application>Microsoft Macintosh PowerPoint</Application>
  <PresentationFormat>Widescreen</PresentationFormat>
  <Paragraphs>430</Paragraphs>
  <Slides>52</Slides>
  <Notes>34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52</vt:i4>
      </vt:variant>
    </vt:vector>
  </HeadingPairs>
  <TitlesOfParts>
    <vt:vector size="75" baseType="lpstr">
      <vt:lpstr>Arial Unicode MS</vt:lpstr>
      <vt:lpstr>Bank Gothic Medium</vt:lpstr>
      <vt:lpstr>Heiti TC Light</vt:lpstr>
      <vt:lpstr>微软雅黑</vt:lpstr>
      <vt:lpstr>宋体</vt:lpstr>
      <vt:lpstr>STHeiti</vt:lpstr>
      <vt:lpstr>STHupo</vt:lpstr>
      <vt:lpstr>STXinwei</vt:lpstr>
      <vt:lpstr>STXinwei</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Prof. Christoph Reichenbach Goethe University Frankfurt Software Engineering and Programming Language</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How does DRAM work?</vt:lpstr>
      <vt:lpstr>Memory Access in JavaScript</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1609</cp:revision>
  <dcterms:created xsi:type="dcterms:W3CDTF">2019-11-27T02:13:00Z</dcterms:created>
  <dcterms:modified xsi:type="dcterms:W3CDTF">2020-11-01T04:16:42Z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